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Neue Machina Ultra-Bold" charset="1" panose="00000900000000000000"/>
      <p:regular r:id="rId21"/>
    </p:embeddedFont>
    <p:embeddedFont>
      <p:font typeface="Be Vietnam" charset="1" panose="00000500000000000000"/>
      <p:regular r:id="rId22"/>
    </p:embeddedFont>
    <p:embeddedFont>
      <p:font typeface="Be Vietnam Ultra-Bold" charset="1" panose="00000900000000000000"/>
      <p:regular r:id="rId23"/>
    </p:embeddedFont>
    <p:embeddedFont>
      <p:font typeface="Berthold Block" charset="1" panose="0200050604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73957" y="3316849"/>
            <a:ext cx="7898099" cy="2469951"/>
          </a:xfrm>
          <a:custGeom>
            <a:avLst/>
            <a:gdLst/>
            <a:ahLst/>
            <a:cxnLst/>
            <a:rect r="r" b="b" t="t" l="l"/>
            <a:pathLst>
              <a:path h="2469951" w="7898099">
                <a:moveTo>
                  <a:pt x="0" y="0"/>
                </a:moveTo>
                <a:lnTo>
                  <a:pt x="7898099" y="0"/>
                </a:lnTo>
                <a:lnTo>
                  <a:pt x="7898099" y="2469951"/>
                </a:lnTo>
                <a:lnTo>
                  <a:pt x="0" y="2469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9142" y="3707367"/>
            <a:ext cx="10146021" cy="207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992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Solar Panels in Aswan Project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493323" y="2014706"/>
            <a:ext cx="6765977" cy="6618356"/>
          </a:xfrm>
          <a:custGeom>
            <a:avLst/>
            <a:gdLst/>
            <a:ahLst/>
            <a:cxnLst/>
            <a:rect r="r" b="b" t="t" l="l"/>
            <a:pathLst>
              <a:path h="6618356" w="6765977">
                <a:moveTo>
                  <a:pt x="0" y="0"/>
                </a:moveTo>
                <a:lnTo>
                  <a:pt x="6765977" y="0"/>
                </a:lnTo>
                <a:lnTo>
                  <a:pt x="6765977" y="6618356"/>
                </a:lnTo>
                <a:lnTo>
                  <a:pt x="0" y="66183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8260259"/>
            <a:ext cx="5592390" cy="3030058"/>
          </a:xfrm>
          <a:custGeom>
            <a:avLst/>
            <a:gdLst/>
            <a:ahLst/>
            <a:cxnLst/>
            <a:rect r="r" b="b" t="t" l="l"/>
            <a:pathLst>
              <a:path h="3030058" w="5592390">
                <a:moveTo>
                  <a:pt x="0" y="0"/>
                </a:moveTo>
                <a:lnTo>
                  <a:pt x="5592390" y="0"/>
                </a:lnTo>
                <a:lnTo>
                  <a:pt x="5592390" y="3030058"/>
                </a:lnTo>
                <a:lnTo>
                  <a:pt x="0" y="3030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3531" y="-1098311"/>
            <a:ext cx="4746113" cy="5650135"/>
          </a:xfrm>
          <a:custGeom>
            <a:avLst/>
            <a:gdLst/>
            <a:ahLst/>
            <a:cxnLst/>
            <a:rect r="r" b="b" t="t" l="l"/>
            <a:pathLst>
              <a:path h="5650135" w="4746113">
                <a:moveTo>
                  <a:pt x="0" y="0"/>
                </a:moveTo>
                <a:lnTo>
                  <a:pt x="4746113" y="0"/>
                </a:lnTo>
                <a:lnTo>
                  <a:pt x="4746113" y="5650135"/>
                </a:lnTo>
                <a:lnTo>
                  <a:pt x="0" y="56501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910691" y="6967337"/>
            <a:ext cx="6578895" cy="4114800"/>
          </a:xfrm>
          <a:custGeom>
            <a:avLst/>
            <a:gdLst/>
            <a:ahLst/>
            <a:cxnLst/>
            <a:rect r="r" b="b" t="t" l="l"/>
            <a:pathLst>
              <a:path h="4114800" w="6578895">
                <a:moveTo>
                  <a:pt x="6578896" y="0"/>
                </a:moveTo>
                <a:lnTo>
                  <a:pt x="0" y="0"/>
                </a:lnTo>
                <a:lnTo>
                  <a:pt x="0" y="4114800"/>
                </a:lnTo>
                <a:lnTo>
                  <a:pt x="6578896" y="4114800"/>
                </a:lnTo>
                <a:lnTo>
                  <a:pt x="6578896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504410" y="6811444"/>
            <a:ext cx="3956733" cy="5495462"/>
          </a:xfrm>
          <a:custGeom>
            <a:avLst/>
            <a:gdLst/>
            <a:ahLst/>
            <a:cxnLst/>
            <a:rect r="r" b="b" t="t" l="l"/>
            <a:pathLst>
              <a:path h="5495462" w="3956733">
                <a:moveTo>
                  <a:pt x="3956733" y="0"/>
                </a:moveTo>
                <a:lnTo>
                  <a:pt x="0" y="0"/>
                </a:lnTo>
                <a:lnTo>
                  <a:pt x="0" y="5495462"/>
                </a:lnTo>
                <a:lnTo>
                  <a:pt x="3956733" y="5495462"/>
                </a:lnTo>
                <a:lnTo>
                  <a:pt x="3956733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099939" y="-1098311"/>
            <a:ext cx="6257278" cy="3401684"/>
          </a:xfrm>
          <a:custGeom>
            <a:avLst/>
            <a:gdLst/>
            <a:ahLst/>
            <a:cxnLst/>
            <a:rect r="r" b="b" t="t" l="l"/>
            <a:pathLst>
              <a:path h="3401684" w="6257278">
                <a:moveTo>
                  <a:pt x="0" y="0"/>
                </a:moveTo>
                <a:lnTo>
                  <a:pt x="6257278" y="0"/>
                </a:lnTo>
                <a:lnTo>
                  <a:pt x="6257278" y="3401684"/>
                </a:lnTo>
                <a:lnTo>
                  <a:pt x="0" y="340168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612153" y="-764816"/>
            <a:ext cx="6156926" cy="4659972"/>
          </a:xfrm>
          <a:custGeom>
            <a:avLst/>
            <a:gdLst/>
            <a:ahLst/>
            <a:cxnLst/>
            <a:rect r="r" b="b" t="t" l="l"/>
            <a:pathLst>
              <a:path h="4659972" w="6156926">
                <a:moveTo>
                  <a:pt x="0" y="0"/>
                </a:moveTo>
                <a:lnTo>
                  <a:pt x="6156926" y="0"/>
                </a:lnTo>
                <a:lnTo>
                  <a:pt x="6156926" y="4659972"/>
                </a:lnTo>
                <a:lnTo>
                  <a:pt x="0" y="46599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39457" y="6489243"/>
            <a:ext cx="7361765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Monay Mohamed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Dr . Ahmed Anter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Eng Salma Waleed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7292462"/>
            <a:ext cx="7147205" cy="6510454"/>
          </a:xfrm>
          <a:custGeom>
            <a:avLst/>
            <a:gdLst/>
            <a:ahLst/>
            <a:cxnLst/>
            <a:rect r="r" b="b" t="t" l="l"/>
            <a:pathLst>
              <a:path h="6510454" w="7147205">
                <a:moveTo>
                  <a:pt x="0" y="0"/>
                </a:moveTo>
                <a:lnTo>
                  <a:pt x="7147205" y="0"/>
                </a:lnTo>
                <a:lnTo>
                  <a:pt x="7147205" y="6510453"/>
                </a:lnTo>
                <a:lnTo>
                  <a:pt x="0" y="651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17086" y="2373479"/>
            <a:ext cx="770914" cy="968043"/>
          </a:xfrm>
          <a:custGeom>
            <a:avLst/>
            <a:gdLst/>
            <a:ahLst/>
            <a:cxnLst/>
            <a:rect r="r" b="b" t="t" l="l"/>
            <a:pathLst>
              <a:path h="968043" w="770914">
                <a:moveTo>
                  <a:pt x="0" y="0"/>
                </a:moveTo>
                <a:lnTo>
                  <a:pt x="770914" y="0"/>
                </a:lnTo>
                <a:lnTo>
                  <a:pt x="770914" y="968042"/>
                </a:lnTo>
                <a:lnTo>
                  <a:pt x="0" y="968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709589"/>
            <a:ext cx="18288000" cy="2049218"/>
          </a:xfrm>
          <a:custGeom>
            <a:avLst/>
            <a:gdLst/>
            <a:ahLst/>
            <a:cxnLst/>
            <a:rect r="r" b="b" t="t" l="l"/>
            <a:pathLst>
              <a:path h="2049218" w="18288000">
                <a:moveTo>
                  <a:pt x="0" y="0"/>
                </a:moveTo>
                <a:lnTo>
                  <a:pt x="18288000" y="0"/>
                </a:lnTo>
                <a:lnTo>
                  <a:pt x="18288000" y="2049218"/>
                </a:lnTo>
                <a:lnTo>
                  <a:pt x="0" y="2049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518" t="0" r="-2179" b="-442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17261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0" y="0"/>
                </a:moveTo>
                <a:lnTo>
                  <a:pt x="3271932" y="0"/>
                </a:lnTo>
                <a:lnTo>
                  <a:pt x="3271932" y="4541722"/>
                </a:lnTo>
                <a:lnTo>
                  <a:pt x="0" y="4541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033329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3271932" y="0"/>
                </a:moveTo>
                <a:lnTo>
                  <a:pt x="0" y="0"/>
                </a:lnTo>
                <a:lnTo>
                  <a:pt x="0" y="4541722"/>
                </a:lnTo>
                <a:lnTo>
                  <a:pt x="3271932" y="4541722"/>
                </a:lnTo>
                <a:lnTo>
                  <a:pt x="3271932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54671" y="2636474"/>
            <a:ext cx="11041722" cy="564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Lea</a:t>
            </a: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rning Layer: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Classical ML: Random Forest, Decision Tree, KNN, Naive Bayes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Linear Models: Linear Regression, Logistic Regression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Neural &amp; Ensemble: Feedforward Neural Network, Polynomial Regression (ensemble voting)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Ou</a:t>
            </a: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tput &amp; Evaluation Layer: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Solar</a:t>
            </a: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PV classification (Low / Medium / High) and regression prediction, evaluated using cross-validation and statistical metrics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062316" y="8070471"/>
            <a:ext cx="6690430" cy="2688336"/>
          </a:xfrm>
          <a:custGeom>
            <a:avLst/>
            <a:gdLst/>
            <a:ahLst/>
            <a:cxnLst/>
            <a:rect r="r" b="b" t="t" l="l"/>
            <a:pathLst>
              <a:path h="2688336" w="6690430">
                <a:moveTo>
                  <a:pt x="0" y="0"/>
                </a:moveTo>
                <a:lnTo>
                  <a:pt x="6690430" y="0"/>
                </a:lnTo>
                <a:lnTo>
                  <a:pt x="6690430" y="2688336"/>
                </a:lnTo>
                <a:lnTo>
                  <a:pt x="0" y="2688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806485" y="-1505999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3862810" y="0"/>
                </a:moveTo>
                <a:lnTo>
                  <a:pt x="0" y="0"/>
                </a:lnTo>
                <a:lnTo>
                  <a:pt x="0" y="2128057"/>
                </a:lnTo>
                <a:lnTo>
                  <a:pt x="3862810" y="2128057"/>
                </a:lnTo>
                <a:lnTo>
                  <a:pt x="386281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8705" y="769574"/>
            <a:ext cx="16047286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A0C472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PROPOSED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7438" y="1198199"/>
            <a:ext cx="14740452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PROPOSED ARCHITECTURE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38108" y="-3532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0" y="0"/>
                </a:moveTo>
                <a:lnTo>
                  <a:pt x="3862810" y="0"/>
                </a:lnTo>
                <a:lnTo>
                  <a:pt x="3862810" y="2128056"/>
                </a:lnTo>
                <a:lnTo>
                  <a:pt x="0" y="2128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663298" y="73635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3862810" y="0"/>
                </a:moveTo>
                <a:lnTo>
                  <a:pt x="0" y="0"/>
                </a:lnTo>
                <a:lnTo>
                  <a:pt x="0" y="2128057"/>
                </a:lnTo>
                <a:lnTo>
                  <a:pt x="3862810" y="2128057"/>
                </a:lnTo>
                <a:lnTo>
                  <a:pt x="38628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709589"/>
            <a:ext cx="18288000" cy="2049218"/>
          </a:xfrm>
          <a:custGeom>
            <a:avLst/>
            <a:gdLst/>
            <a:ahLst/>
            <a:cxnLst/>
            <a:rect r="r" b="b" t="t" l="l"/>
            <a:pathLst>
              <a:path h="2049218" w="18288000">
                <a:moveTo>
                  <a:pt x="0" y="0"/>
                </a:moveTo>
                <a:lnTo>
                  <a:pt x="18288000" y="0"/>
                </a:lnTo>
                <a:lnTo>
                  <a:pt x="18288000" y="2049218"/>
                </a:lnTo>
                <a:lnTo>
                  <a:pt x="0" y="204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18" t="0" r="-2179" b="-442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25968" y="6258673"/>
            <a:ext cx="6596339" cy="4028327"/>
          </a:xfrm>
          <a:custGeom>
            <a:avLst/>
            <a:gdLst/>
            <a:ahLst/>
            <a:cxnLst/>
            <a:rect r="r" b="b" t="t" l="l"/>
            <a:pathLst>
              <a:path h="4028327" w="6596339">
                <a:moveTo>
                  <a:pt x="0" y="0"/>
                </a:moveTo>
                <a:lnTo>
                  <a:pt x="6596340" y="0"/>
                </a:lnTo>
                <a:lnTo>
                  <a:pt x="6596340" y="4028327"/>
                </a:lnTo>
                <a:lnTo>
                  <a:pt x="0" y="4028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446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93495" y="736358"/>
            <a:ext cx="6228812" cy="5220338"/>
          </a:xfrm>
          <a:custGeom>
            <a:avLst/>
            <a:gdLst/>
            <a:ahLst/>
            <a:cxnLst/>
            <a:rect r="r" b="b" t="t" l="l"/>
            <a:pathLst>
              <a:path h="5220338" w="6228812">
                <a:moveTo>
                  <a:pt x="0" y="0"/>
                </a:moveTo>
                <a:lnTo>
                  <a:pt x="6228813" y="0"/>
                </a:lnTo>
                <a:lnTo>
                  <a:pt x="6228813" y="5220338"/>
                </a:lnTo>
                <a:lnTo>
                  <a:pt x="0" y="5220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2092728"/>
            <a:ext cx="11425968" cy="3056447"/>
          </a:xfrm>
          <a:custGeom>
            <a:avLst/>
            <a:gdLst/>
            <a:ahLst/>
            <a:cxnLst/>
            <a:rect r="r" b="b" t="t" l="l"/>
            <a:pathLst>
              <a:path h="3056447" w="11425968">
                <a:moveTo>
                  <a:pt x="0" y="0"/>
                </a:moveTo>
                <a:lnTo>
                  <a:pt x="11425968" y="0"/>
                </a:lnTo>
                <a:lnTo>
                  <a:pt x="11425968" y="3056447"/>
                </a:lnTo>
                <a:lnTo>
                  <a:pt x="0" y="3056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4440" y="5214588"/>
            <a:ext cx="10144824" cy="5072412"/>
          </a:xfrm>
          <a:custGeom>
            <a:avLst/>
            <a:gdLst/>
            <a:ahLst/>
            <a:cxnLst/>
            <a:rect r="r" b="b" t="t" l="l"/>
            <a:pathLst>
              <a:path h="5072412" w="10144824">
                <a:moveTo>
                  <a:pt x="0" y="0"/>
                </a:moveTo>
                <a:lnTo>
                  <a:pt x="10144824" y="0"/>
                </a:lnTo>
                <a:lnTo>
                  <a:pt x="10144824" y="5072412"/>
                </a:lnTo>
                <a:lnTo>
                  <a:pt x="0" y="50724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9024" y="319305"/>
            <a:ext cx="8867002" cy="127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8"/>
              </a:lnSpc>
              <a:spcBef>
                <a:spcPct val="0"/>
              </a:spcBef>
            </a:pPr>
            <a:r>
              <a:rPr lang="en-US" sz="7434">
                <a:solidFill>
                  <a:srgbClr val="FFFBF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RESULTS AND DISCUSSION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663298" y="73635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3862810" y="0"/>
                </a:moveTo>
                <a:lnTo>
                  <a:pt x="0" y="0"/>
                </a:lnTo>
                <a:lnTo>
                  <a:pt x="0" y="2128057"/>
                </a:lnTo>
                <a:lnTo>
                  <a:pt x="3862810" y="2128057"/>
                </a:lnTo>
                <a:lnTo>
                  <a:pt x="38628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8108" y="-3532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0" y="0"/>
                </a:moveTo>
                <a:lnTo>
                  <a:pt x="3862810" y="0"/>
                </a:lnTo>
                <a:lnTo>
                  <a:pt x="3862810" y="2128056"/>
                </a:lnTo>
                <a:lnTo>
                  <a:pt x="0" y="2128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709589"/>
            <a:ext cx="18288000" cy="2049218"/>
          </a:xfrm>
          <a:custGeom>
            <a:avLst/>
            <a:gdLst/>
            <a:ahLst/>
            <a:cxnLst/>
            <a:rect r="r" b="b" t="t" l="l"/>
            <a:pathLst>
              <a:path h="2049218" w="18288000">
                <a:moveTo>
                  <a:pt x="0" y="0"/>
                </a:moveTo>
                <a:lnTo>
                  <a:pt x="18288000" y="0"/>
                </a:lnTo>
                <a:lnTo>
                  <a:pt x="18288000" y="2049218"/>
                </a:lnTo>
                <a:lnTo>
                  <a:pt x="0" y="204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18" t="0" r="-2179" b="-442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17261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0" y="0"/>
                </a:moveTo>
                <a:lnTo>
                  <a:pt x="3271932" y="0"/>
                </a:lnTo>
                <a:lnTo>
                  <a:pt x="3271932" y="4541722"/>
                </a:lnTo>
                <a:lnTo>
                  <a:pt x="0" y="4541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033329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3271932" y="0"/>
                </a:moveTo>
                <a:lnTo>
                  <a:pt x="0" y="0"/>
                </a:lnTo>
                <a:lnTo>
                  <a:pt x="0" y="4541722"/>
                </a:lnTo>
                <a:lnTo>
                  <a:pt x="3271932" y="4541722"/>
                </a:lnTo>
                <a:lnTo>
                  <a:pt x="3271932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8705" y="1767669"/>
            <a:ext cx="10219216" cy="3704466"/>
          </a:xfrm>
          <a:custGeom>
            <a:avLst/>
            <a:gdLst/>
            <a:ahLst/>
            <a:cxnLst/>
            <a:rect r="r" b="b" t="t" l="l"/>
            <a:pathLst>
              <a:path h="3704466" w="10219216">
                <a:moveTo>
                  <a:pt x="0" y="0"/>
                </a:moveTo>
                <a:lnTo>
                  <a:pt x="10219216" y="0"/>
                </a:lnTo>
                <a:lnTo>
                  <a:pt x="10219216" y="3704465"/>
                </a:lnTo>
                <a:lnTo>
                  <a:pt x="0" y="37044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63771" y="1644231"/>
            <a:ext cx="6805524" cy="4004656"/>
          </a:xfrm>
          <a:custGeom>
            <a:avLst/>
            <a:gdLst/>
            <a:ahLst/>
            <a:cxnLst/>
            <a:rect r="r" b="b" t="t" l="l"/>
            <a:pathLst>
              <a:path h="4004656" w="6805524">
                <a:moveTo>
                  <a:pt x="0" y="0"/>
                </a:moveTo>
                <a:lnTo>
                  <a:pt x="6805524" y="0"/>
                </a:lnTo>
                <a:lnTo>
                  <a:pt x="6805524" y="4004656"/>
                </a:lnTo>
                <a:lnTo>
                  <a:pt x="0" y="40046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9091" b="-891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24702" y="6005966"/>
            <a:ext cx="11301259" cy="3602276"/>
          </a:xfrm>
          <a:custGeom>
            <a:avLst/>
            <a:gdLst/>
            <a:ahLst/>
            <a:cxnLst/>
            <a:rect r="r" b="b" t="t" l="l"/>
            <a:pathLst>
              <a:path h="3602276" w="11301259">
                <a:moveTo>
                  <a:pt x="0" y="0"/>
                </a:moveTo>
                <a:lnTo>
                  <a:pt x="11301259" y="0"/>
                </a:lnTo>
                <a:lnTo>
                  <a:pt x="11301259" y="3602276"/>
                </a:lnTo>
                <a:lnTo>
                  <a:pt x="0" y="36022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8705" y="319305"/>
            <a:ext cx="8867002" cy="127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8"/>
              </a:lnSpc>
              <a:spcBef>
                <a:spcPct val="0"/>
              </a:spcBef>
            </a:pPr>
            <a:r>
              <a:rPr lang="en-US" sz="7434">
                <a:solidFill>
                  <a:srgbClr val="FFFBF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RESULTS AND DISCUSSION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663298" y="73635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3862810" y="0"/>
                </a:moveTo>
                <a:lnTo>
                  <a:pt x="0" y="0"/>
                </a:lnTo>
                <a:lnTo>
                  <a:pt x="0" y="2128057"/>
                </a:lnTo>
                <a:lnTo>
                  <a:pt x="3862810" y="2128057"/>
                </a:lnTo>
                <a:lnTo>
                  <a:pt x="38628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8108" y="-3532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0" y="0"/>
                </a:moveTo>
                <a:lnTo>
                  <a:pt x="3862810" y="0"/>
                </a:lnTo>
                <a:lnTo>
                  <a:pt x="3862810" y="2128056"/>
                </a:lnTo>
                <a:lnTo>
                  <a:pt x="0" y="2128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709589"/>
            <a:ext cx="18288000" cy="2049218"/>
          </a:xfrm>
          <a:custGeom>
            <a:avLst/>
            <a:gdLst/>
            <a:ahLst/>
            <a:cxnLst/>
            <a:rect r="r" b="b" t="t" l="l"/>
            <a:pathLst>
              <a:path h="2049218" w="18288000">
                <a:moveTo>
                  <a:pt x="0" y="0"/>
                </a:moveTo>
                <a:lnTo>
                  <a:pt x="18288000" y="0"/>
                </a:lnTo>
                <a:lnTo>
                  <a:pt x="18288000" y="2049218"/>
                </a:lnTo>
                <a:lnTo>
                  <a:pt x="0" y="204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18" t="0" r="-2179" b="-442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4588" y="1620869"/>
            <a:ext cx="9568354" cy="4066550"/>
          </a:xfrm>
          <a:custGeom>
            <a:avLst/>
            <a:gdLst/>
            <a:ahLst/>
            <a:cxnLst/>
            <a:rect r="r" b="b" t="t" l="l"/>
            <a:pathLst>
              <a:path h="4066550" w="9568354">
                <a:moveTo>
                  <a:pt x="0" y="0"/>
                </a:moveTo>
                <a:lnTo>
                  <a:pt x="9568353" y="0"/>
                </a:lnTo>
                <a:lnTo>
                  <a:pt x="9568353" y="4066551"/>
                </a:lnTo>
                <a:lnTo>
                  <a:pt x="0" y="4066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4588" y="6089239"/>
            <a:ext cx="10921226" cy="3644959"/>
          </a:xfrm>
          <a:custGeom>
            <a:avLst/>
            <a:gdLst/>
            <a:ahLst/>
            <a:cxnLst/>
            <a:rect r="r" b="b" t="t" l="l"/>
            <a:pathLst>
              <a:path h="3644959" w="10921226">
                <a:moveTo>
                  <a:pt x="0" y="0"/>
                </a:moveTo>
                <a:lnTo>
                  <a:pt x="10921225" y="0"/>
                </a:lnTo>
                <a:lnTo>
                  <a:pt x="10921225" y="3644959"/>
                </a:lnTo>
                <a:lnTo>
                  <a:pt x="0" y="3644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92045" y="2092728"/>
            <a:ext cx="7377250" cy="3332216"/>
          </a:xfrm>
          <a:custGeom>
            <a:avLst/>
            <a:gdLst/>
            <a:ahLst/>
            <a:cxnLst/>
            <a:rect r="r" b="b" t="t" l="l"/>
            <a:pathLst>
              <a:path h="3332216" w="7377250">
                <a:moveTo>
                  <a:pt x="0" y="0"/>
                </a:moveTo>
                <a:lnTo>
                  <a:pt x="7377250" y="0"/>
                </a:lnTo>
                <a:lnTo>
                  <a:pt x="7377250" y="3332217"/>
                </a:lnTo>
                <a:lnTo>
                  <a:pt x="0" y="3332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88" t="0" r="-1666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52399" y="5687420"/>
            <a:ext cx="4621797" cy="4264355"/>
          </a:xfrm>
          <a:custGeom>
            <a:avLst/>
            <a:gdLst/>
            <a:ahLst/>
            <a:cxnLst/>
            <a:rect r="r" b="b" t="t" l="l"/>
            <a:pathLst>
              <a:path h="4264355" w="4621797">
                <a:moveTo>
                  <a:pt x="0" y="0"/>
                </a:moveTo>
                <a:lnTo>
                  <a:pt x="4621797" y="0"/>
                </a:lnTo>
                <a:lnTo>
                  <a:pt x="4621797" y="4264355"/>
                </a:lnTo>
                <a:lnTo>
                  <a:pt x="0" y="42643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208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9024" y="319305"/>
            <a:ext cx="8867002" cy="127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8"/>
              </a:lnSpc>
              <a:spcBef>
                <a:spcPct val="0"/>
              </a:spcBef>
            </a:pPr>
            <a:r>
              <a:rPr lang="en-US" sz="7434">
                <a:solidFill>
                  <a:srgbClr val="FFFBF4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RESULTS AND DISCUSSION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7F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0180" y="4157378"/>
            <a:ext cx="9787820" cy="6129622"/>
          </a:xfrm>
          <a:custGeom>
            <a:avLst/>
            <a:gdLst/>
            <a:ahLst/>
            <a:cxnLst/>
            <a:rect r="r" b="b" t="t" l="l"/>
            <a:pathLst>
              <a:path h="6129622" w="9787820">
                <a:moveTo>
                  <a:pt x="0" y="0"/>
                </a:moveTo>
                <a:lnTo>
                  <a:pt x="9787820" y="0"/>
                </a:lnTo>
                <a:lnTo>
                  <a:pt x="9787820" y="6129622"/>
                </a:lnTo>
                <a:lnTo>
                  <a:pt x="0" y="612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8705" y="447675"/>
            <a:ext cx="16047286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A0C472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FUTURE 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57137" y="777389"/>
            <a:ext cx="13370422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FUTURE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8705" y="2636474"/>
            <a:ext cx="8737938" cy="564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Apply deep lea</a:t>
            </a: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rning models (LSTM, CNN) for time-series solar PV forecasting.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Int</a:t>
            </a: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egrate real-time weather data and forecasting APIs for live prediction.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Extend the framework to multiple locations and</a:t>
            </a: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larger</a:t>
            </a: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datasets.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Optimize and deploy the models for real-time and smart grid applications.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Develop a web-based decision support system for solar energy management.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5674" y="3072130"/>
            <a:ext cx="12116652" cy="267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1"/>
              </a:lnSpc>
            </a:pPr>
            <a:r>
              <a:rPr lang="en-US" sz="15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28053">
            <a:off x="-460329" y="7548559"/>
            <a:ext cx="2978058" cy="3419483"/>
          </a:xfrm>
          <a:custGeom>
            <a:avLst/>
            <a:gdLst/>
            <a:ahLst/>
            <a:cxnLst/>
            <a:rect r="r" b="b" t="t" l="l"/>
            <a:pathLst>
              <a:path h="3419483" w="2978058">
                <a:moveTo>
                  <a:pt x="0" y="0"/>
                </a:moveTo>
                <a:lnTo>
                  <a:pt x="2978058" y="0"/>
                </a:lnTo>
                <a:lnTo>
                  <a:pt x="2978058" y="3419482"/>
                </a:lnTo>
                <a:lnTo>
                  <a:pt x="0" y="3419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709589"/>
            <a:ext cx="18288000" cy="2049218"/>
          </a:xfrm>
          <a:custGeom>
            <a:avLst/>
            <a:gdLst/>
            <a:ahLst/>
            <a:cxnLst/>
            <a:rect r="r" b="b" t="t" l="l"/>
            <a:pathLst>
              <a:path h="2049218" w="18288000">
                <a:moveTo>
                  <a:pt x="0" y="0"/>
                </a:moveTo>
                <a:lnTo>
                  <a:pt x="18288000" y="0"/>
                </a:lnTo>
                <a:lnTo>
                  <a:pt x="18288000" y="2049218"/>
                </a:lnTo>
                <a:lnTo>
                  <a:pt x="0" y="204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18" t="0" r="-2179" b="-442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17261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0" y="0"/>
                </a:moveTo>
                <a:lnTo>
                  <a:pt x="3271932" y="0"/>
                </a:lnTo>
                <a:lnTo>
                  <a:pt x="3271932" y="4541722"/>
                </a:lnTo>
                <a:lnTo>
                  <a:pt x="0" y="4541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033329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3271932" y="0"/>
                </a:moveTo>
                <a:lnTo>
                  <a:pt x="0" y="0"/>
                </a:lnTo>
                <a:lnTo>
                  <a:pt x="0" y="4541722"/>
                </a:lnTo>
                <a:lnTo>
                  <a:pt x="3271932" y="4541722"/>
                </a:lnTo>
                <a:lnTo>
                  <a:pt x="3271932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47871" y="4175457"/>
            <a:ext cx="770914" cy="968043"/>
          </a:xfrm>
          <a:custGeom>
            <a:avLst/>
            <a:gdLst/>
            <a:ahLst/>
            <a:cxnLst/>
            <a:rect r="r" b="b" t="t" l="l"/>
            <a:pathLst>
              <a:path h="968043" w="770914">
                <a:moveTo>
                  <a:pt x="0" y="0"/>
                </a:moveTo>
                <a:lnTo>
                  <a:pt x="770915" y="0"/>
                </a:lnTo>
                <a:lnTo>
                  <a:pt x="770915" y="968043"/>
                </a:lnTo>
                <a:lnTo>
                  <a:pt x="0" y="968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017261" y="5745277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3271932" y="0"/>
                </a:moveTo>
                <a:lnTo>
                  <a:pt x="0" y="0"/>
                </a:lnTo>
                <a:lnTo>
                  <a:pt x="0" y="4541723"/>
                </a:lnTo>
                <a:lnTo>
                  <a:pt x="3271932" y="4541723"/>
                </a:lnTo>
                <a:lnTo>
                  <a:pt x="3271932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22609" y="5272920"/>
            <a:ext cx="18888624" cy="4343849"/>
            <a:chOff x="0" y="0"/>
            <a:chExt cx="4974782" cy="11440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74782" cy="1144059"/>
            </a:xfrm>
            <a:custGeom>
              <a:avLst/>
              <a:gdLst/>
              <a:ahLst/>
              <a:cxnLst/>
              <a:rect r="r" b="b" t="t" l="l"/>
              <a:pathLst>
                <a:path h="1144059" w="4974782">
                  <a:moveTo>
                    <a:pt x="0" y="0"/>
                  </a:moveTo>
                  <a:lnTo>
                    <a:pt x="4974782" y="0"/>
                  </a:lnTo>
                  <a:lnTo>
                    <a:pt x="4974782" y="1144059"/>
                  </a:lnTo>
                  <a:lnTo>
                    <a:pt x="0" y="11440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974782" cy="1182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9925823">
            <a:off x="9806982" y="-987398"/>
            <a:ext cx="3297274" cy="3786015"/>
          </a:xfrm>
          <a:custGeom>
            <a:avLst/>
            <a:gdLst/>
            <a:ahLst/>
            <a:cxnLst/>
            <a:rect r="r" b="b" t="t" l="l"/>
            <a:pathLst>
              <a:path h="3786015" w="3297274">
                <a:moveTo>
                  <a:pt x="0" y="0"/>
                </a:moveTo>
                <a:lnTo>
                  <a:pt x="3297274" y="0"/>
                </a:lnTo>
                <a:lnTo>
                  <a:pt x="3297274" y="3786015"/>
                </a:lnTo>
                <a:lnTo>
                  <a:pt x="0" y="3786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3774" y="2290880"/>
            <a:ext cx="7230222" cy="2261088"/>
          </a:xfrm>
          <a:custGeom>
            <a:avLst/>
            <a:gdLst/>
            <a:ahLst/>
            <a:cxnLst/>
            <a:rect r="r" b="b" t="t" l="l"/>
            <a:pathLst>
              <a:path h="2261088" w="7230222">
                <a:moveTo>
                  <a:pt x="0" y="0"/>
                </a:moveTo>
                <a:lnTo>
                  <a:pt x="7230221" y="0"/>
                </a:lnTo>
                <a:lnTo>
                  <a:pt x="7230221" y="2261088"/>
                </a:lnTo>
                <a:lnTo>
                  <a:pt x="0" y="2261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25167">
            <a:off x="15977107" y="-2195382"/>
            <a:ext cx="4533876" cy="6218533"/>
          </a:xfrm>
          <a:custGeom>
            <a:avLst/>
            <a:gdLst/>
            <a:ahLst/>
            <a:cxnLst/>
            <a:rect r="r" b="b" t="t" l="l"/>
            <a:pathLst>
              <a:path h="6218533" w="4533876">
                <a:moveTo>
                  <a:pt x="0" y="0"/>
                </a:moveTo>
                <a:lnTo>
                  <a:pt x="4533876" y="0"/>
                </a:lnTo>
                <a:lnTo>
                  <a:pt x="4533876" y="6218533"/>
                </a:lnTo>
                <a:lnTo>
                  <a:pt x="0" y="621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03995" y="6163889"/>
            <a:ext cx="61399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Metho</a:t>
            </a: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dology used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8082" y="5683194"/>
            <a:ext cx="61399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8082" y="6535444"/>
            <a:ext cx="61399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problem Statment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8082" y="7387694"/>
            <a:ext cx="61399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Methdology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03995" y="7016179"/>
            <a:ext cx="61399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Prop</a:t>
            </a: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osed architecture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03995" y="7868470"/>
            <a:ext cx="613992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Fut</a:t>
            </a:r>
            <a:r>
              <a:rPr lang="en-US" b="true" sz="32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ure work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8082" y="1524020"/>
            <a:ext cx="7230222" cy="268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4"/>
              </a:lnSpc>
            </a:pPr>
            <a:r>
              <a:rPr lang="en-US" sz="10344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List of 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59631" y="907530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858000" y="-142546"/>
            <a:ext cx="13716000" cy="10572092"/>
            <a:chOff x="0" y="0"/>
            <a:chExt cx="812800" cy="6264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26494"/>
            </a:xfrm>
            <a:custGeom>
              <a:avLst/>
              <a:gdLst/>
              <a:ahLst/>
              <a:cxnLst/>
              <a:rect r="r" b="b" t="t" l="l"/>
              <a:pathLst>
                <a:path h="626494" w="812800">
                  <a:moveTo>
                    <a:pt x="203200" y="0"/>
                  </a:moveTo>
                  <a:lnTo>
                    <a:pt x="609600" y="0"/>
                  </a:lnTo>
                  <a:lnTo>
                    <a:pt x="812800" y="626494"/>
                  </a:lnTo>
                  <a:lnTo>
                    <a:pt x="0" y="62649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558800" cy="664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6575549">
            <a:off x="1320983" y="967519"/>
            <a:ext cx="6121574" cy="5765410"/>
          </a:xfrm>
          <a:custGeom>
            <a:avLst/>
            <a:gdLst/>
            <a:ahLst/>
            <a:cxnLst/>
            <a:rect r="r" b="b" t="t" l="l"/>
            <a:pathLst>
              <a:path h="5765410" w="6121574">
                <a:moveTo>
                  <a:pt x="0" y="0"/>
                </a:moveTo>
                <a:lnTo>
                  <a:pt x="6121575" y="0"/>
                </a:lnTo>
                <a:lnTo>
                  <a:pt x="6121575" y="5765410"/>
                </a:lnTo>
                <a:lnTo>
                  <a:pt x="0" y="576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10425" y="1435067"/>
            <a:ext cx="9548875" cy="126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8"/>
              </a:lnSpc>
              <a:spcBef>
                <a:spcPct val="0"/>
              </a:spcBef>
            </a:pPr>
            <a:r>
              <a:rPr lang="en-US" b="true" sz="7377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23939" y="2858298"/>
            <a:ext cx="8721847" cy="729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1603" indent="-295801" lvl="1">
              <a:lnSpc>
                <a:spcPts val="3836"/>
              </a:lnSpc>
              <a:buFont typeface="Arial"/>
              <a:buChar char="•"/>
            </a:pPr>
            <a:r>
              <a:rPr lang="en-US" b="true" sz="274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Solar energy is one of the most important renewable energy sources, especially in high solar potential regions such as Aswan, Egypt.</a:t>
            </a:r>
          </a:p>
          <a:p>
            <a:pPr algn="ctr" marL="591603" indent="-295801" lvl="1">
              <a:lnSpc>
                <a:spcPts val="3836"/>
              </a:lnSpc>
              <a:buFont typeface="Arial"/>
              <a:buChar char="•"/>
            </a:pPr>
            <a:r>
              <a:rPr lang="en-US" b="true" sz="274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Accurate prediction of solar photovoltaic (PV) output is critical for efficient energy management and grid stability.</a:t>
            </a:r>
          </a:p>
          <a:p>
            <a:pPr algn="ctr" marL="591603" indent="-295801" lvl="1">
              <a:lnSpc>
                <a:spcPts val="3836"/>
              </a:lnSpc>
              <a:buFont typeface="Arial"/>
              <a:buChar char="•"/>
            </a:pPr>
            <a:r>
              <a:rPr lang="en-US" b="true" sz="274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Weather conditions such as temperature, humidity, wind speed, pressure, and solar radiation have a direct impact on solar power generation.</a:t>
            </a:r>
          </a:p>
          <a:p>
            <a:pPr algn="ctr" marL="591603" indent="-295801" lvl="1">
              <a:lnSpc>
                <a:spcPts val="383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4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Machine learning techniques provide powerful tools for modeling complex, nonlinear relationships between weather variables and solar energy output.</a:t>
            </a:r>
          </a:p>
          <a:p>
            <a:pPr algn="ctr">
              <a:lnSpc>
                <a:spcPts val="3836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90229" y="4819650"/>
            <a:ext cx="9144000" cy="5467350"/>
          </a:xfrm>
          <a:custGeom>
            <a:avLst/>
            <a:gdLst/>
            <a:ahLst/>
            <a:cxnLst/>
            <a:rect r="r" b="b" t="t" l="l"/>
            <a:pathLst>
              <a:path h="5467350" w="9144000">
                <a:moveTo>
                  <a:pt x="0" y="0"/>
                </a:moveTo>
                <a:lnTo>
                  <a:pt x="9144000" y="0"/>
                </a:lnTo>
                <a:lnTo>
                  <a:pt x="9144000" y="5467350"/>
                </a:lnTo>
                <a:lnTo>
                  <a:pt x="0" y="5467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8016" y="382492"/>
            <a:ext cx="19044031" cy="9522016"/>
            <a:chOff x="0" y="0"/>
            <a:chExt cx="25392042" cy="12696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696021" y="0"/>
              <a:ext cx="12696021" cy="12696021"/>
            </a:xfrm>
            <a:custGeom>
              <a:avLst/>
              <a:gdLst/>
              <a:ahLst/>
              <a:cxnLst/>
              <a:rect r="r" b="b" t="t" l="l"/>
              <a:pathLst>
                <a:path h="12696021" w="12696021">
                  <a:moveTo>
                    <a:pt x="0" y="0"/>
                  </a:moveTo>
                  <a:lnTo>
                    <a:pt x="12696021" y="0"/>
                  </a:lnTo>
                  <a:lnTo>
                    <a:pt x="12696021" y="12696021"/>
                  </a:lnTo>
                  <a:lnTo>
                    <a:pt x="0" y="12696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040662" y="0"/>
            <a:ext cx="13716000" cy="10287000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609600" y="0"/>
                  </a:lnTo>
                  <a:lnTo>
                    <a:pt x="8128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9E26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824731">
            <a:off x="6515560" y="8534889"/>
            <a:ext cx="5335118" cy="6151604"/>
          </a:xfrm>
          <a:custGeom>
            <a:avLst/>
            <a:gdLst/>
            <a:ahLst/>
            <a:cxnLst/>
            <a:rect r="r" b="b" t="t" l="l"/>
            <a:pathLst>
              <a:path h="6151604" w="5335118">
                <a:moveTo>
                  <a:pt x="0" y="0"/>
                </a:moveTo>
                <a:lnTo>
                  <a:pt x="5335118" y="0"/>
                </a:lnTo>
                <a:lnTo>
                  <a:pt x="5335118" y="6151604"/>
                </a:lnTo>
                <a:lnTo>
                  <a:pt x="0" y="615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15243">
            <a:off x="14757319" y="-177180"/>
            <a:ext cx="4746113" cy="5650135"/>
          </a:xfrm>
          <a:custGeom>
            <a:avLst/>
            <a:gdLst/>
            <a:ahLst/>
            <a:cxnLst/>
            <a:rect r="r" b="b" t="t" l="l"/>
            <a:pathLst>
              <a:path h="5650135" w="4746113">
                <a:moveTo>
                  <a:pt x="0" y="0"/>
                </a:moveTo>
                <a:lnTo>
                  <a:pt x="4746114" y="0"/>
                </a:lnTo>
                <a:lnTo>
                  <a:pt x="4746114" y="5650135"/>
                </a:lnTo>
                <a:lnTo>
                  <a:pt x="0" y="5650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83119" y="5143500"/>
            <a:ext cx="9806331" cy="5491545"/>
          </a:xfrm>
          <a:custGeom>
            <a:avLst/>
            <a:gdLst/>
            <a:ahLst/>
            <a:cxnLst/>
            <a:rect r="r" b="b" t="t" l="l"/>
            <a:pathLst>
              <a:path h="5491545" w="9806331">
                <a:moveTo>
                  <a:pt x="0" y="0"/>
                </a:moveTo>
                <a:lnTo>
                  <a:pt x="9806331" y="0"/>
                </a:lnTo>
                <a:lnTo>
                  <a:pt x="9806331" y="5491545"/>
                </a:lnTo>
                <a:lnTo>
                  <a:pt x="0" y="54915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7080742">
            <a:off x="2843811" y="10730311"/>
            <a:ext cx="4308189" cy="4057531"/>
          </a:xfrm>
          <a:custGeom>
            <a:avLst/>
            <a:gdLst/>
            <a:ahLst/>
            <a:cxnLst/>
            <a:rect r="r" b="b" t="t" l="l"/>
            <a:pathLst>
              <a:path h="4057531" w="4308189">
                <a:moveTo>
                  <a:pt x="4308189" y="0"/>
                </a:moveTo>
                <a:lnTo>
                  <a:pt x="0" y="0"/>
                </a:lnTo>
                <a:lnTo>
                  <a:pt x="0" y="4057531"/>
                </a:lnTo>
                <a:lnTo>
                  <a:pt x="4308189" y="4057531"/>
                </a:lnTo>
                <a:lnTo>
                  <a:pt x="430818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05618" y="787609"/>
            <a:ext cx="8984576" cy="1254532"/>
            <a:chOff x="0" y="0"/>
            <a:chExt cx="2366308" cy="3304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66308" cy="330412"/>
            </a:xfrm>
            <a:custGeom>
              <a:avLst/>
              <a:gdLst/>
              <a:ahLst/>
              <a:cxnLst/>
              <a:rect r="r" b="b" t="t" l="l"/>
              <a:pathLst>
                <a:path h="330412" w="2366308">
                  <a:moveTo>
                    <a:pt x="86169" y="0"/>
                  </a:moveTo>
                  <a:lnTo>
                    <a:pt x="2280139" y="0"/>
                  </a:lnTo>
                  <a:cubicBezTo>
                    <a:pt x="2327729" y="0"/>
                    <a:pt x="2366308" y="38579"/>
                    <a:pt x="2366308" y="86169"/>
                  </a:cubicBezTo>
                  <a:lnTo>
                    <a:pt x="2366308" y="244243"/>
                  </a:lnTo>
                  <a:cubicBezTo>
                    <a:pt x="2366308" y="291832"/>
                    <a:pt x="2327729" y="330412"/>
                    <a:pt x="2280139" y="330412"/>
                  </a:cubicBezTo>
                  <a:lnTo>
                    <a:pt x="86169" y="330412"/>
                  </a:lnTo>
                  <a:cubicBezTo>
                    <a:pt x="38579" y="330412"/>
                    <a:pt x="0" y="291832"/>
                    <a:pt x="0" y="244243"/>
                  </a:cubicBezTo>
                  <a:lnTo>
                    <a:pt x="0" y="86169"/>
                  </a:lnTo>
                  <a:cubicBezTo>
                    <a:pt x="0" y="38579"/>
                    <a:pt x="38579" y="0"/>
                    <a:pt x="861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366308" cy="368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89187" y="1079481"/>
            <a:ext cx="1014052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</a:t>
            </a:r>
            <a:r>
              <a:rPr lang="en-US" b="true" sz="560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oblem Statement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0061" y="2358904"/>
            <a:ext cx="8461494" cy="717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Solar PV output is highly variable due to changing weather conditions.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Traditional statistical methods often fail to capture nonlinear and complex relationships.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Inaccurate prediction leads to poor energy planning and inefficient grid operation.</a:t>
            </a:r>
          </a:p>
          <a:p>
            <a:pPr algn="l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There is a need for a robust data-driven model that can classify and predict solar PV output accurately.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861555" y="-499849"/>
            <a:ext cx="6156926" cy="4659972"/>
          </a:xfrm>
          <a:custGeom>
            <a:avLst/>
            <a:gdLst/>
            <a:ahLst/>
            <a:cxnLst/>
            <a:rect r="r" b="b" t="t" l="l"/>
            <a:pathLst>
              <a:path h="4659972" w="6156926">
                <a:moveTo>
                  <a:pt x="0" y="0"/>
                </a:moveTo>
                <a:lnTo>
                  <a:pt x="6156926" y="0"/>
                </a:lnTo>
                <a:lnTo>
                  <a:pt x="6156926" y="4659972"/>
                </a:lnTo>
                <a:lnTo>
                  <a:pt x="0" y="46599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34615" y="-1865885"/>
            <a:ext cx="14018770" cy="140187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FD480">
                    <a:alpha val="100000"/>
                  </a:srgbClr>
                </a:gs>
                <a:gs pos="100000">
                  <a:srgbClr val="AFD480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79783" y="9258300"/>
            <a:ext cx="7147205" cy="6510454"/>
          </a:xfrm>
          <a:custGeom>
            <a:avLst/>
            <a:gdLst/>
            <a:ahLst/>
            <a:cxnLst/>
            <a:rect r="r" b="b" t="t" l="l"/>
            <a:pathLst>
              <a:path h="6510454" w="7147205">
                <a:moveTo>
                  <a:pt x="0" y="0"/>
                </a:moveTo>
                <a:lnTo>
                  <a:pt x="7147205" y="0"/>
                </a:lnTo>
                <a:lnTo>
                  <a:pt x="7147205" y="6510454"/>
                </a:lnTo>
                <a:lnTo>
                  <a:pt x="0" y="651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10891" y="333375"/>
            <a:ext cx="11194481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A0C472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RELATED STUDIES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4671" y="805575"/>
            <a:ext cx="13994606" cy="142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0"/>
              </a:lnSpc>
            </a:pPr>
            <a:r>
              <a:rPr lang="en-US" sz="1150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RELATED STUDIES 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4663298" y="73635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3862810" y="0"/>
                </a:moveTo>
                <a:lnTo>
                  <a:pt x="0" y="0"/>
                </a:lnTo>
                <a:lnTo>
                  <a:pt x="0" y="2128057"/>
                </a:lnTo>
                <a:lnTo>
                  <a:pt x="3862810" y="2128057"/>
                </a:lnTo>
                <a:lnTo>
                  <a:pt x="38628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17261" y="-527857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0" y="0"/>
                </a:moveTo>
                <a:lnTo>
                  <a:pt x="3862809" y="0"/>
                </a:lnTo>
                <a:lnTo>
                  <a:pt x="3862809" y="2128057"/>
                </a:lnTo>
                <a:lnTo>
                  <a:pt x="0" y="2128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709589"/>
            <a:ext cx="18288000" cy="2049218"/>
          </a:xfrm>
          <a:custGeom>
            <a:avLst/>
            <a:gdLst/>
            <a:ahLst/>
            <a:cxnLst/>
            <a:rect r="r" b="b" t="t" l="l"/>
            <a:pathLst>
              <a:path h="2049218" w="18288000">
                <a:moveTo>
                  <a:pt x="0" y="0"/>
                </a:moveTo>
                <a:lnTo>
                  <a:pt x="18288000" y="0"/>
                </a:lnTo>
                <a:lnTo>
                  <a:pt x="18288000" y="2049218"/>
                </a:lnTo>
                <a:lnTo>
                  <a:pt x="0" y="2049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518" t="0" r="-2179" b="-4420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017261" y="848794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0" y="0"/>
                </a:moveTo>
                <a:lnTo>
                  <a:pt x="3271932" y="0"/>
                </a:lnTo>
                <a:lnTo>
                  <a:pt x="3271932" y="4541723"/>
                </a:lnTo>
                <a:lnTo>
                  <a:pt x="0" y="45417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153385" y="7971804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3271933" y="0"/>
                </a:moveTo>
                <a:lnTo>
                  <a:pt x="0" y="0"/>
                </a:lnTo>
                <a:lnTo>
                  <a:pt x="0" y="4541723"/>
                </a:lnTo>
                <a:lnTo>
                  <a:pt x="3271933" y="4541723"/>
                </a:lnTo>
                <a:lnTo>
                  <a:pt x="3271933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8705" y="2517037"/>
            <a:ext cx="17020900" cy="3042486"/>
          </a:xfrm>
          <a:custGeom>
            <a:avLst/>
            <a:gdLst/>
            <a:ahLst/>
            <a:cxnLst/>
            <a:rect r="r" b="b" t="t" l="l"/>
            <a:pathLst>
              <a:path h="3042486" w="17020900">
                <a:moveTo>
                  <a:pt x="0" y="0"/>
                </a:moveTo>
                <a:lnTo>
                  <a:pt x="17020901" y="0"/>
                </a:lnTo>
                <a:lnTo>
                  <a:pt x="17020901" y="3042486"/>
                </a:lnTo>
                <a:lnTo>
                  <a:pt x="0" y="3042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8705" y="5622800"/>
            <a:ext cx="17020900" cy="3170143"/>
          </a:xfrm>
          <a:custGeom>
            <a:avLst/>
            <a:gdLst/>
            <a:ahLst/>
            <a:cxnLst/>
            <a:rect r="r" b="b" t="t" l="l"/>
            <a:pathLst>
              <a:path h="3170143" w="17020900">
                <a:moveTo>
                  <a:pt x="0" y="0"/>
                </a:moveTo>
                <a:lnTo>
                  <a:pt x="17020901" y="0"/>
                </a:lnTo>
                <a:lnTo>
                  <a:pt x="17020901" y="3170143"/>
                </a:lnTo>
                <a:lnTo>
                  <a:pt x="0" y="3170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34615" y="-1865885"/>
            <a:ext cx="14018770" cy="140187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FD480">
                    <a:alpha val="100000"/>
                  </a:srgbClr>
                </a:gs>
                <a:gs pos="100000">
                  <a:srgbClr val="AFD480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79783" y="9258300"/>
            <a:ext cx="7147205" cy="6510454"/>
          </a:xfrm>
          <a:custGeom>
            <a:avLst/>
            <a:gdLst/>
            <a:ahLst/>
            <a:cxnLst/>
            <a:rect r="r" b="b" t="t" l="l"/>
            <a:pathLst>
              <a:path h="6510454" w="7147205">
                <a:moveTo>
                  <a:pt x="0" y="0"/>
                </a:moveTo>
                <a:lnTo>
                  <a:pt x="7147205" y="0"/>
                </a:lnTo>
                <a:lnTo>
                  <a:pt x="7147205" y="6510454"/>
                </a:lnTo>
                <a:lnTo>
                  <a:pt x="0" y="651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10891" y="333375"/>
            <a:ext cx="11194481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A0C472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RELATED STUDIES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4671" y="805575"/>
            <a:ext cx="13994606" cy="142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0"/>
              </a:lnSpc>
            </a:pPr>
            <a:r>
              <a:rPr lang="en-US" sz="1150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RELATED STUDIES 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4663298" y="73635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3862810" y="0"/>
                </a:moveTo>
                <a:lnTo>
                  <a:pt x="0" y="0"/>
                </a:lnTo>
                <a:lnTo>
                  <a:pt x="0" y="2128057"/>
                </a:lnTo>
                <a:lnTo>
                  <a:pt x="3862810" y="2128057"/>
                </a:lnTo>
                <a:lnTo>
                  <a:pt x="38628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17261" y="-527857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0" y="0"/>
                </a:moveTo>
                <a:lnTo>
                  <a:pt x="3862809" y="0"/>
                </a:lnTo>
                <a:lnTo>
                  <a:pt x="3862809" y="2128057"/>
                </a:lnTo>
                <a:lnTo>
                  <a:pt x="0" y="2128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709589"/>
            <a:ext cx="18288000" cy="2049218"/>
          </a:xfrm>
          <a:custGeom>
            <a:avLst/>
            <a:gdLst/>
            <a:ahLst/>
            <a:cxnLst/>
            <a:rect r="r" b="b" t="t" l="l"/>
            <a:pathLst>
              <a:path h="2049218" w="18288000">
                <a:moveTo>
                  <a:pt x="0" y="0"/>
                </a:moveTo>
                <a:lnTo>
                  <a:pt x="18288000" y="0"/>
                </a:lnTo>
                <a:lnTo>
                  <a:pt x="18288000" y="2049218"/>
                </a:lnTo>
                <a:lnTo>
                  <a:pt x="0" y="2049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518" t="0" r="-2179" b="-4420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017261" y="848794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0" y="0"/>
                </a:moveTo>
                <a:lnTo>
                  <a:pt x="3271932" y="0"/>
                </a:lnTo>
                <a:lnTo>
                  <a:pt x="3271932" y="4541723"/>
                </a:lnTo>
                <a:lnTo>
                  <a:pt x="0" y="45417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153385" y="7971804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3271933" y="0"/>
                </a:moveTo>
                <a:lnTo>
                  <a:pt x="0" y="0"/>
                </a:lnTo>
                <a:lnTo>
                  <a:pt x="0" y="4541723"/>
                </a:lnTo>
                <a:lnTo>
                  <a:pt x="3271933" y="4541723"/>
                </a:lnTo>
                <a:lnTo>
                  <a:pt x="3271933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10891" y="2719137"/>
            <a:ext cx="8136317" cy="5916396"/>
          </a:xfrm>
          <a:custGeom>
            <a:avLst/>
            <a:gdLst/>
            <a:ahLst/>
            <a:cxnLst/>
            <a:rect r="r" b="b" t="t" l="l"/>
            <a:pathLst>
              <a:path h="5916396" w="8136317">
                <a:moveTo>
                  <a:pt x="0" y="0"/>
                </a:moveTo>
                <a:lnTo>
                  <a:pt x="8136317" y="0"/>
                </a:lnTo>
                <a:lnTo>
                  <a:pt x="8136317" y="5916395"/>
                </a:lnTo>
                <a:lnTo>
                  <a:pt x="0" y="59163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57077" y="2786779"/>
            <a:ext cx="7102223" cy="5781110"/>
          </a:xfrm>
          <a:custGeom>
            <a:avLst/>
            <a:gdLst/>
            <a:ahLst/>
            <a:cxnLst/>
            <a:rect r="r" b="b" t="t" l="l"/>
            <a:pathLst>
              <a:path h="5781110" w="7102223">
                <a:moveTo>
                  <a:pt x="0" y="0"/>
                </a:moveTo>
                <a:lnTo>
                  <a:pt x="7102223" y="0"/>
                </a:lnTo>
                <a:lnTo>
                  <a:pt x="7102223" y="5781110"/>
                </a:lnTo>
                <a:lnTo>
                  <a:pt x="0" y="5781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78903" y="2092728"/>
            <a:ext cx="7147205" cy="6510454"/>
          </a:xfrm>
          <a:custGeom>
            <a:avLst/>
            <a:gdLst/>
            <a:ahLst/>
            <a:cxnLst/>
            <a:rect r="r" b="b" t="t" l="l"/>
            <a:pathLst>
              <a:path h="6510454" w="7147205">
                <a:moveTo>
                  <a:pt x="0" y="0"/>
                </a:moveTo>
                <a:lnTo>
                  <a:pt x="7147205" y="0"/>
                </a:lnTo>
                <a:lnTo>
                  <a:pt x="7147205" y="6510454"/>
                </a:lnTo>
                <a:lnTo>
                  <a:pt x="0" y="651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663298" y="73635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3862810" y="0"/>
                </a:moveTo>
                <a:lnTo>
                  <a:pt x="0" y="0"/>
                </a:lnTo>
                <a:lnTo>
                  <a:pt x="0" y="2128057"/>
                </a:lnTo>
                <a:lnTo>
                  <a:pt x="3862810" y="2128057"/>
                </a:lnTo>
                <a:lnTo>
                  <a:pt x="38628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8108" y="-3532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0" y="0"/>
                </a:moveTo>
                <a:lnTo>
                  <a:pt x="3862810" y="0"/>
                </a:lnTo>
                <a:lnTo>
                  <a:pt x="3862810" y="2128056"/>
                </a:lnTo>
                <a:lnTo>
                  <a:pt x="0" y="212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13153" y="1316365"/>
            <a:ext cx="770914" cy="968043"/>
          </a:xfrm>
          <a:custGeom>
            <a:avLst/>
            <a:gdLst/>
            <a:ahLst/>
            <a:cxnLst/>
            <a:rect r="r" b="b" t="t" l="l"/>
            <a:pathLst>
              <a:path h="968043" w="770914">
                <a:moveTo>
                  <a:pt x="0" y="0"/>
                </a:moveTo>
                <a:lnTo>
                  <a:pt x="770914" y="0"/>
                </a:lnTo>
                <a:lnTo>
                  <a:pt x="770914" y="968043"/>
                </a:lnTo>
                <a:lnTo>
                  <a:pt x="0" y="968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709589"/>
            <a:ext cx="18288000" cy="2049218"/>
          </a:xfrm>
          <a:custGeom>
            <a:avLst/>
            <a:gdLst/>
            <a:ahLst/>
            <a:cxnLst/>
            <a:rect r="r" b="b" t="t" l="l"/>
            <a:pathLst>
              <a:path h="2049218" w="18288000">
                <a:moveTo>
                  <a:pt x="0" y="0"/>
                </a:moveTo>
                <a:lnTo>
                  <a:pt x="18288000" y="0"/>
                </a:lnTo>
                <a:lnTo>
                  <a:pt x="18288000" y="2049218"/>
                </a:lnTo>
                <a:lnTo>
                  <a:pt x="0" y="20492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518" t="0" r="-2179" b="-4420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17261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0" y="0"/>
                </a:moveTo>
                <a:lnTo>
                  <a:pt x="3271932" y="0"/>
                </a:lnTo>
                <a:lnTo>
                  <a:pt x="3271932" y="4541722"/>
                </a:lnTo>
                <a:lnTo>
                  <a:pt x="0" y="45417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033329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3271932" y="0"/>
                </a:moveTo>
                <a:lnTo>
                  <a:pt x="0" y="0"/>
                </a:lnTo>
                <a:lnTo>
                  <a:pt x="0" y="4541722"/>
                </a:lnTo>
                <a:lnTo>
                  <a:pt x="3271932" y="4541722"/>
                </a:lnTo>
                <a:lnTo>
                  <a:pt x="3271932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44818" y="2227258"/>
            <a:ext cx="8743939" cy="672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498" indent="-317249" lvl="1">
              <a:lnSpc>
                <a:spcPts val="4114"/>
              </a:lnSpc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Data Preparation:</a:t>
            </a:r>
          </a:p>
          <a:p>
            <a:pPr algn="l" marL="634498" indent="-317249" lvl="1">
              <a:lnSpc>
                <a:spcPts val="4114"/>
              </a:lnSpc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Data cleaning, feature scaling, and feature engineering on Aswan weather and solar PV data.</a:t>
            </a:r>
          </a:p>
          <a:p>
            <a:pPr algn="l" marL="634498" indent="-317249" lvl="1">
              <a:lnSpc>
                <a:spcPts val="4114"/>
              </a:lnSpc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Dimensionality Reduction:</a:t>
            </a:r>
          </a:p>
          <a:p>
            <a:pPr algn="l" marL="634498" indent="-317249" lvl="1">
              <a:lnSpc>
                <a:spcPts val="4114"/>
              </a:lnSpc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PCA, LDA, and SVD (retain 95% explained variance).</a:t>
            </a:r>
          </a:p>
          <a:p>
            <a:pPr algn="l" marL="634498" indent="-317249" lvl="1">
              <a:lnSpc>
                <a:spcPts val="4114"/>
              </a:lnSpc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Machine Learning Models:</a:t>
            </a:r>
          </a:p>
          <a:p>
            <a:pPr algn="l" marL="634498" indent="-317249" lvl="1">
              <a:lnSpc>
                <a:spcPts val="4114"/>
              </a:lnSpc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Random Forest, Decision Tree, KNN (k=5, multiple distance metrics), Naive Bayes,</a:t>
            </a:r>
          </a:p>
          <a:p>
            <a:pPr algn="l" marL="634498" indent="-317249" lvl="1">
              <a:lnSpc>
                <a:spcPts val="4114"/>
              </a:lnSpc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Logistic Regression (classification) and Linear Regression (baseline regression).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93297" y="788983"/>
            <a:ext cx="16047286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A0C472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METHODOLOGY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8705" y="597303"/>
            <a:ext cx="13370422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METHODOLOGY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464801" y="7012895"/>
            <a:ext cx="770914" cy="968043"/>
          </a:xfrm>
          <a:custGeom>
            <a:avLst/>
            <a:gdLst/>
            <a:ahLst/>
            <a:cxnLst/>
            <a:rect r="r" b="b" t="t" l="l"/>
            <a:pathLst>
              <a:path h="968043" w="770914">
                <a:moveTo>
                  <a:pt x="0" y="0"/>
                </a:moveTo>
                <a:lnTo>
                  <a:pt x="770915" y="0"/>
                </a:lnTo>
                <a:lnTo>
                  <a:pt x="770915" y="968043"/>
                </a:lnTo>
                <a:lnTo>
                  <a:pt x="0" y="968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-1017261" y="5745277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3271932" y="0"/>
                </a:moveTo>
                <a:lnTo>
                  <a:pt x="0" y="0"/>
                </a:lnTo>
                <a:lnTo>
                  <a:pt x="0" y="4541723"/>
                </a:lnTo>
                <a:lnTo>
                  <a:pt x="3271932" y="4541723"/>
                </a:lnTo>
                <a:lnTo>
                  <a:pt x="3271932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78903" y="2092728"/>
            <a:ext cx="7147205" cy="6510454"/>
          </a:xfrm>
          <a:custGeom>
            <a:avLst/>
            <a:gdLst/>
            <a:ahLst/>
            <a:cxnLst/>
            <a:rect r="r" b="b" t="t" l="l"/>
            <a:pathLst>
              <a:path h="6510454" w="7147205">
                <a:moveTo>
                  <a:pt x="0" y="0"/>
                </a:moveTo>
                <a:lnTo>
                  <a:pt x="7147205" y="0"/>
                </a:lnTo>
                <a:lnTo>
                  <a:pt x="7147205" y="6510454"/>
                </a:lnTo>
                <a:lnTo>
                  <a:pt x="0" y="6510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8705" y="1069733"/>
            <a:ext cx="16047286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A0C472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2876" y="1368990"/>
            <a:ext cx="13370422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METHODOLOGY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4663298" y="73635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3862810" y="0"/>
                </a:moveTo>
                <a:lnTo>
                  <a:pt x="0" y="0"/>
                </a:lnTo>
                <a:lnTo>
                  <a:pt x="0" y="2128057"/>
                </a:lnTo>
                <a:lnTo>
                  <a:pt x="3862810" y="2128057"/>
                </a:lnTo>
                <a:lnTo>
                  <a:pt x="38628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8108" y="-3532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0" y="0"/>
                </a:moveTo>
                <a:lnTo>
                  <a:pt x="3862810" y="0"/>
                </a:lnTo>
                <a:lnTo>
                  <a:pt x="3862810" y="2128056"/>
                </a:lnTo>
                <a:lnTo>
                  <a:pt x="0" y="212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07989" y="1608707"/>
            <a:ext cx="770914" cy="968043"/>
          </a:xfrm>
          <a:custGeom>
            <a:avLst/>
            <a:gdLst/>
            <a:ahLst/>
            <a:cxnLst/>
            <a:rect r="r" b="b" t="t" l="l"/>
            <a:pathLst>
              <a:path h="968043" w="770914">
                <a:moveTo>
                  <a:pt x="0" y="0"/>
                </a:moveTo>
                <a:lnTo>
                  <a:pt x="770914" y="0"/>
                </a:lnTo>
                <a:lnTo>
                  <a:pt x="770914" y="968043"/>
                </a:lnTo>
                <a:lnTo>
                  <a:pt x="0" y="968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8709589"/>
            <a:ext cx="18288000" cy="2049218"/>
          </a:xfrm>
          <a:custGeom>
            <a:avLst/>
            <a:gdLst/>
            <a:ahLst/>
            <a:cxnLst/>
            <a:rect r="r" b="b" t="t" l="l"/>
            <a:pathLst>
              <a:path h="2049218" w="18288000">
                <a:moveTo>
                  <a:pt x="0" y="0"/>
                </a:moveTo>
                <a:lnTo>
                  <a:pt x="18288000" y="0"/>
                </a:lnTo>
                <a:lnTo>
                  <a:pt x="18288000" y="2049218"/>
                </a:lnTo>
                <a:lnTo>
                  <a:pt x="0" y="20492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518" t="0" r="-2179" b="-4420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17261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0" y="0"/>
                </a:moveTo>
                <a:lnTo>
                  <a:pt x="3271932" y="0"/>
                </a:lnTo>
                <a:lnTo>
                  <a:pt x="3271932" y="4541722"/>
                </a:lnTo>
                <a:lnTo>
                  <a:pt x="0" y="45417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6033329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3271932" y="0"/>
                </a:moveTo>
                <a:lnTo>
                  <a:pt x="0" y="0"/>
                </a:lnTo>
                <a:lnTo>
                  <a:pt x="0" y="4541722"/>
                </a:lnTo>
                <a:lnTo>
                  <a:pt x="3271932" y="4541722"/>
                </a:lnTo>
                <a:lnTo>
                  <a:pt x="3271932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44818" y="3107464"/>
            <a:ext cx="8743939" cy="516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498" indent="-317249" lvl="1">
              <a:lnSpc>
                <a:spcPts val="4114"/>
              </a:lnSpc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Neural &amp; Ensemble Models:</a:t>
            </a:r>
          </a:p>
          <a:p>
            <a:pPr algn="l" marL="634498" indent="-317249" lvl="1">
              <a:lnSpc>
                <a:spcPts val="4114"/>
              </a:lnSpc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Feedforward Neural Network (512–256–128, ReLU, Softmax) and Polynomial Regression with ensemble voting.</a:t>
            </a:r>
          </a:p>
          <a:p>
            <a:pPr algn="l" marL="634498" indent="-317249" lvl="1">
              <a:lnSpc>
                <a:spcPts val="4114"/>
              </a:lnSpc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Evaluat</a:t>
            </a: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ion &amp; Validation:</a:t>
            </a:r>
          </a:p>
          <a:p>
            <a:pPr algn="l" marL="634498" indent="-317249" lvl="1">
              <a:lnSpc>
                <a:spcPts val="4114"/>
              </a:lnSpc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Classification (Accuracy, F1, MCC, ROC-AUC) and Regression (MAE, RMSE, R²) using 10-fold cross-validation and statistical tests (ANOVA, t-test, Chi-square).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7292462"/>
            <a:ext cx="7147205" cy="6510454"/>
          </a:xfrm>
          <a:custGeom>
            <a:avLst/>
            <a:gdLst/>
            <a:ahLst/>
            <a:cxnLst/>
            <a:rect r="r" b="b" t="t" l="l"/>
            <a:pathLst>
              <a:path h="6510454" w="7147205">
                <a:moveTo>
                  <a:pt x="0" y="0"/>
                </a:moveTo>
                <a:lnTo>
                  <a:pt x="7147205" y="0"/>
                </a:lnTo>
                <a:lnTo>
                  <a:pt x="7147205" y="6510453"/>
                </a:lnTo>
                <a:lnTo>
                  <a:pt x="0" y="6510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8705" y="1069733"/>
            <a:ext cx="16047286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A0C472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PROPOSED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2876" y="1219361"/>
            <a:ext cx="14740452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>
                <a:solidFill>
                  <a:srgbClr val="FFFFFF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PROPOSED ARCHITECTURE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4663298" y="73635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3862810" y="0"/>
                </a:moveTo>
                <a:lnTo>
                  <a:pt x="0" y="0"/>
                </a:lnTo>
                <a:lnTo>
                  <a:pt x="0" y="2128057"/>
                </a:lnTo>
                <a:lnTo>
                  <a:pt x="3862810" y="2128057"/>
                </a:lnTo>
                <a:lnTo>
                  <a:pt x="38628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8108" y="-35328"/>
            <a:ext cx="3862810" cy="2128057"/>
          </a:xfrm>
          <a:custGeom>
            <a:avLst/>
            <a:gdLst/>
            <a:ahLst/>
            <a:cxnLst/>
            <a:rect r="r" b="b" t="t" l="l"/>
            <a:pathLst>
              <a:path h="2128057" w="3862810">
                <a:moveTo>
                  <a:pt x="0" y="0"/>
                </a:moveTo>
                <a:lnTo>
                  <a:pt x="3862810" y="0"/>
                </a:lnTo>
                <a:lnTo>
                  <a:pt x="3862810" y="2128056"/>
                </a:lnTo>
                <a:lnTo>
                  <a:pt x="0" y="212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8386" y="1650758"/>
            <a:ext cx="770914" cy="968043"/>
          </a:xfrm>
          <a:custGeom>
            <a:avLst/>
            <a:gdLst/>
            <a:ahLst/>
            <a:cxnLst/>
            <a:rect r="r" b="b" t="t" l="l"/>
            <a:pathLst>
              <a:path h="968043" w="770914">
                <a:moveTo>
                  <a:pt x="0" y="0"/>
                </a:moveTo>
                <a:lnTo>
                  <a:pt x="770914" y="0"/>
                </a:lnTo>
                <a:lnTo>
                  <a:pt x="770914" y="968043"/>
                </a:lnTo>
                <a:lnTo>
                  <a:pt x="0" y="968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8709589"/>
            <a:ext cx="18288000" cy="2049218"/>
          </a:xfrm>
          <a:custGeom>
            <a:avLst/>
            <a:gdLst/>
            <a:ahLst/>
            <a:cxnLst/>
            <a:rect r="r" b="b" t="t" l="l"/>
            <a:pathLst>
              <a:path h="2049218" w="18288000">
                <a:moveTo>
                  <a:pt x="0" y="0"/>
                </a:moveTo>
                <a:lnTo>
                  <a:pt x="18288000" y="0"/>
                </a:lnTo>
                <a:lnTo>
                  <a:pt x="18288000" y="2049218"/>
                </a:lnTo>
                <a:lnTo>
                  <a:pt x="0" y="20492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518" t="0" r="-2179" b="-4420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17261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0" y="0"/>
                </a:moveTo>
                <a:lnTo>
                  <a:pt x="3271932" y="0"/>
                </a:lnTo>
                <a:lnTo>
                  <a:pt x="3271932" y="4541722"/>
                </a:lnTo>
                <a:lnTo>
                  <a:pt x="0" y="45417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6033329" y="6005966"/>
            <a:ext cx="3271933" cy="4541723"/>
          </a:xfrm>
          <a:custGeom>
            <a:avLst/>
            <a:gdLst/>
            <a:ahLst/>
            <a:cxnLst/>
            <a:rect r="r" b="b" t="t" l="l"/>
            <a:pathLst>
              <a:path h="4541723" w="3271933">
                <a:moveTo>
                  <a:pt x="3271932" y="0"/>
                </a:moveTo>
                <a:lnTo>
                  <a:pt x="0" y="0"/>
                </a:lnTo>
                <a:lnTo>
                  <a:pt x="0" y="4541722"/>
                </a:lnTo>
                <a:lnTo>
                  <a:pt x="3271932" y="4541722"/>
                </a:lnTo>
                <a:lnTo>
                  <a:pt x="3271932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54671" y="2519600"/>
            <a:ext cx="8743939" cy="620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Historical weather data (temperature, humidity, wind speed, pressure, solar radiation) and solar PV output.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Preprocessing Layer: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Data cleaning, feature engineering, normalization, and scaling.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Feature Reduction Layer:</a:t>
            </a:r>
          </a:p>
          <a:p>
            <a:pPr algn="l" marL="634498" indent="-317249" lvl="1">
              <a:lnSpc>
                <a:spcPts val="41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38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PCA, LDA, and SVD to reduce dimensionality and enhance class separability.</a:t>
            </a:r>
          </a:p>
          <a:p>
            <a:pPr algn="l">
              <a:lnSpc>
                <a:spcPts val="4114"/>
              </a:lnSpc>
              <a:spcBef>
                <a:spcPct val="0"/>
              </a:spcBef>
            </a:pPr>
          </a:p>
          <a:p>
            <a:pPr algn="l">
              <a:lnSpc>
                <a:spcPts val="4114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062316" y="8070471"/>
            <a:ext cx="6690430" cy="2688336"/>
          </a:xfrm>
          <a:custGeom>
            <a:avLst/>
            <a:gdLst/>
            <a:ahLst/>
            <a:cxnLst/>
            <a:rect r="r" b="b" t="t" l="l"/>
            <a:pathLst>
              <a:path h="2688336" w="6690430">
                <a:moveTo>
                  <a:pt x="0" y="0"/>
                </a:moveTo>
                <a:lnTo>
                  <a:pt x="6690430" y="0"/>
                </a:lnTo>
                <a:lnTo>
                  <a:pt x="6690430" y="2688336"/>
                </a:lnTo>
                <a:lnTo>
                  <a:pt x="0" y="26883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DAG9DU_VjZo</dc:identifier>
  <dcterms:modified xsi:type="dcterms:W3CDTF">2011-08-01T06:04:30Z</dcterms:modified>
  <cp:revision>1</cp:revision>
  <dc:title>Green and White Illustrative Renewable Energy Presentation</dc:title>
</cp:coreProperties>
</file>